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7" r:id="rId11"/>
    <p:sldId id="266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B49A-C719-4803-8312-D3F368F5000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F9EB0D8-883C-4E6E-A9BE-48028535CF69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13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B49A-C719-4803-8312-D3F368F5000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0D8-883C-4E6E-A9BE-48028535CF69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99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B49A-C719-4803-8312-D3F368F5000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0D8-883C-4E6E-A9BE-48028535CF69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9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B49A-C719-4803-8312-D3F368F5000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0D8-883C-4E6E-A9BE-48028535CF69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B49A-C719-4803-8312-D3F368F5000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0D8-883C-4E6E-A9BE-48028535CF69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77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B49A-C719-4803-8312-D3F368F5000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0D8-883C-4E6E-A9BE-48028535CF69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47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B49A-C719-4803-8312-D3F368F5000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0D8-883C-4E6E-A9BE-48028535CF69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74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B49A-C719-4803-8312-D3F368F5000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0D8-883C-4E6E-A9BE-48028535CF69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64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B49A-C719-4803-8312-D3F368F5000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0D8-883C-4E6E-A9BE-48028535C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38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B49A-C719-4803-8312-D3F368F5000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0D8-883C-4E6E-A9BE-48028535CF69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50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AB7B49A-C719-4803-8312-D3F368F5000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B0D8-883C-4E6E-A9BE-48028535CF69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45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7B49A-C719-4803-8312-D3F368F5000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F9EB0D8-883C-4E6E-A9BE-48028535CF6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90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FAD14D-05BE-4B5A-8B78-59386B628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1198" y="1194775"/>
            <a:ext cx="8637073" cy="17934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Порядок приема в первый класс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93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CAF9C1-D885-41F7-9B69-6881CE969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882" y="170338"/>
            <a:ext cx="9603275" cy="1049235"/>
          </a:xfrm>
        </p:spPr>
        <p:txBody>
          <a:bodyPr>
            <a:normAutofit/>
          </a:bodyPr>
          <a:lstStyle/>
          <a:p>
            <a:r>
              <a:rPr lang="ru-RU" sz="4800" b="1" dirty="0"/>
              <a:t>Льготная категория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2652B9-58D2-445D-9821-3F0C8110D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45" y="1219573"/>
            <a:ext cx="11312013" cy="50042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Первоочередное право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мобилизованных и военнослужащих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их семей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полиции 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внутренних дел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являющихся сотрудниками полиции</a:t>
            </a:r>
          </a:p>
          <a:p>
            <a:pPr algn="just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сотрудников некоторых федеральных органов исполнительной власти</a:t>
            </a:r>
          </a:p>
          <a:p>
            <a:pPr algn="just"/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04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CAF9C1-D885-41F7-9B69-6881CE969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882" y="512618"/>
            <a:ext cx="9603275" cy="706955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Льготная категория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2652B9-58D2-445D-9821-3F0C8110D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45" y="1219573"/>
            <a:ext cx="11312013" cy="5004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Преимущественное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образовательным программам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общего образования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в ОО обучаются полнородные и неполнородные брат и (или) сестра</a:t>
            </a:r>
          </a:p>
          <a:p>
            <a:pPr marL="0" indent="0">
              <a:buNone/>
            </a:pP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71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2C1BEC-C08D-4900-BADC-1C03644D2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830" y="457201"/>
            <a:ext cx="9603275" cy="115037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</a:rPr>
              <a:t>ВАЖНО !!!!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50C813-7BB3-4402-A66D-B485ECC2A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167" y="1946787"/>
            <a:ext cx="10840065" cy="4100052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Прием заявлений о приеме на обучение в первый класс для детей, </a:t>
            </a:r>
            <a:r>
              <a:rPr lang="ru-RU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имеющих право внеочередного, первоочередного или преимущественного приема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обучение, начинается </a:t>
            </a:r>
            <a:r>
              <a:rPr lang="ru-RU" sz="36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апреля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текущего года и завершается 30 июня текущего года.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36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1">
            <a:extLst>
              <a:ext uri="{FF2B5EF4-FFF2-40B4-BE49-F238E27FC236}">
                <a16:creationId xmlns:a16="http://schemas.microsoft.com/office/drawing/2014/main" id="{6D5A7703-618E-4A48-8877-F6B30D9D2A1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176684" y="103238"/>
            <a:ext cx="6924155" cy="6754761"/>
          </a:xfrm>
          <a:prstGeom prst="rect">
            <a:avLst/>
          </a:prstGeom>
        </p:spPr>
      </p:pic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78D8EBD2-DC4F-4D26-B446-3DCCB6AAF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279" y="855956"/>
            <a:ext cx="4267199" cy="1200663"/>
          </a:xfrm>
        </p:spPr>
        <p:txBody>
          <a:bodyPr>
            <a:normAutofit/>
          </a:bodyPr>
          <a:lstStyle/>
          <a:p>
            <a:r>
              <a:rPr lang="en-US" sz="7200" dirty="0">
                <a:hlinkClick r:id="rId3" action="ppaction://hlinksldjump"/>
              </a:rPr>
              <a:t>SH-23.RU</a:t>
            </a:r>
            <a:endParaRPr lang="ru-RU" sz="7200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7754441B-2D04-47CB-8483-5CAE876A2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6684" y="280769"/>
            <a:ext cx="6799005" cy="65772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FA0E596C-C55B-4653-9493-64319C6DF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61" y="2332599"/>
            <a:ext cx="5085523" cy="3478265"/>
          </a:xfrm>
        </p:spPr>
        <p:txBody>
          <a:bodyPr>
            <a:noAutofit/>
          </a:bodyPr>
          <a:lstStyle/>
          <a:p>
            <a:pPr algn="ctr"/>
            <a:r>
              <a:rPr lang="ru-RU" sz="4800" dirty="0"/>
              <a:t> </a:t>
            </a:r>
            <a:r>
              <a:rPr lang="ru-RU" sz="4800" b="1" dirty="0"/>
              <a:t>Вкладка </a:t>
            </a:r>
            <a:endParaRPr lang="ru-RU" sz="4800" b="1" dirty="0" smtClean="0"/>
          </a:p>
          <a:p>
            <a:pPr algn="ctr"/>
            <a:r>
              <a:rPr lang="ru-RU" sz="4800" dirty="0" smtClean="0"/>
              <a:t>«Школа будущих первоклассников»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29817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8ED49F-85C4-474C-AED9-1B0D4562B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/>
              <a:t>Нормативная база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03DCC5-00AE-42A0-A0C5-C73A44F63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7" y="1853754"/>
            <a:ext cx="11208774" cy="41868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от 02.09.2020 г. № 458 «Об утверждении Порядка приема на обучение по образовательным программам начального общего, основного общего и среднего общего образования» 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изменениями от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30.08.2023)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8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815F1A-EC6D-4F24-8DAD-7EE2D5C76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/>
              <a:t>Общая информация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E54743-358E-445B-8F33-D5E9D1C75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1976284"/>
            <a:ext cx="11371005" cy="4077197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Поступить в первый класс государственной или муниципальной школы может ребенок,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достигший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возраста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6,5 лет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 отсутствии у него противопоказаний по состоянию здоровья, но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позже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достижения им возраста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лет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Поступление в школу с более раннего или более позднего возраста возможно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заявлению его родителей (законных представителей)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разрешения учредителя школы, функциями и полномочиями которого наделяются орган государственной власти субъекта РФ или орган местного самоуправления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(Управление образования администрации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еверодвинска)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13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4A505-B6D2-4FB6-A144-0BCC785E2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42420"/>
            <a:ext cx="9603275" cy="104923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1.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Выберите школу, в которую может поступить ваш ребенок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3A3529-7537-4F46-BEDD-CC8757936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174" y="2015732"/>
            <a:ext cx="10884309" cy="394261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Распоряжением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закреплении школ за конкретными территориями. 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Распоряжение заместителя главы администрации Северодвинска по социальным вопросам от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.03.2024 №7-рс 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 закреплении муниципальных общеобразовательных организаций за территориями муниципального образования «Северодвинск»)</a:t>
            </a:r>
          </a:p>
          <a:p>
            <a:pPr marL="0" indent="0" algn="just">
              <a:buNone/>
            </a:pPr>
            <a:r>
              <a:rPr lang="ru-RU" sz="30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Территория, ограниченная: ул. Карла Маркса – Архангельским шоссе – ул. Портовой – ул. Первомайской – пр. Труда.</a:t>
            </a:r>
          </a:p>
          <a:p>
            <a:pPr marL="0" indent="0" algn="just">
              <a:buNone/>
            </a:pPr>
            <a:r>
              <a:rPr lang="ru-RU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 Ул. Портовая, ул. Никольская</a:t>
            </a:r>
            <a:endParaRPr lang="ru-RU" sz="3000" b="1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83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4A505-B6D2-4FB6-A144-0BCC785E2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42420"/>
            <a:ext cx="9603275" cy="104923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1.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Выберите школу, в которую может поступить ваш ребенок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3A3529-7537-4F46-BEDD-CC8757936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174" y="2015732"/>
            <a:ext cx="10884309" cy="3942616"/>
          </a:xfrm>
        </p:spPr>
        <p:txBody>
          <a:bodyPr>
            <a:normAutofit/>
          </a:bodyPr>
          <a:lstStyle/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количеством мест в первых классах -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наличием свободных мест для приема детей, не проживающих на закрепленной территории</a:t>
            </a:r>
          </a:p>
          <a:p>
            <a:pPr marL="0" lvl="0" indent="0" algn="just">
              <a:spcBef>
                <a:spcPts val="1100"/>
              </a:spcBef>
              <a:spcAft>
                <a:spcPts val="0"/>
              </a:spcAft>
              <a:buNone/>
              <a:tabLst>
                <a:tab pos="342900" algn="l"/>
              </a:tabLst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(не позднее 5 июля текущего года)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1100"/>
              </a:spcBef>
              <a:spcAft>
                <a:spcPts val="0"/>
              </a:spcAft>
              <a:buNone/>
              <a:tabLst>
                <a:tab pos="342900" algn="l"/>
              </a:tabLs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 о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тказ -  только по причине отсутствия в образовательном учреждении свободных мест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1100"/>
              </a:spcBef>
              <a:spcAft>
                <a:spcPts val="0"/>
              </a:spcAft>
              <a:buNone/>
              <a:tabLst>
                <a:tab pos="342900" algn="l"/>
              </a:tabLst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4A505-B6D2-4FB6-A144-0BCC785E2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175" y="162232"/>
            <a:ext cx="10884308" cy="91440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2.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Подготовьте  заявление и необходимые  документы  и  представьте их в  школу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3A3529-7537-4F46-BEDD-CC8757936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174" y="1238865"/>
            <a:ext cx="10884309" cy="4719483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1100"/>
              </a:spcBef>
              <a:spcAft>
                <a:spcPts val="0"/>
              </a:spcAft>
              <a:buNone/>
              <a:tabLst>
                <a:tab pos="342900" algn="l"/>
              </a:tabLst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85455" y="1898073"/>
            <a:ext cx="9227127" cy="4222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образовательную организацию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Через оператора почтовой связи заказным письмом с уведомлением о вручении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Через региональный портал Госуслуги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72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4A505-B6D2-4FB6-A144-0BCC785E2D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308100" y="161925"/>
            <a:ext cx="10883900" cy="91440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3A3529-7537-4F46-BEDD-CC87579363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3239" y="0"/>
            <a:ext cx="12088761" cy="6858000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1100"/>
              </a:spcBef>
              <a:spcAft>
                <a:spcPts val="0"/>
              </a:spcAft>
              <a:buNone/>
              <a:tabLst>
                <a:tab pos="342900" algn="l"/>
              </a:tabLst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Picture 20">
            <a:extLst>
              <a:ext uri="{FF2B5EF4-FFF2-40B4-BE49-F238E27FC236}">
                <a16:creationId xmlns:a16="http://schemas.microsoft.com/office/drawing/2014/main" id="{E7BD9758-D1AF-423B-B873-2C3A030598A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79067"/>
            <a:ext cx="5938682" cy="6696076"/>
          </a:xfrm>
          <a:prstGeom prst="rect">
            <a:avLst/>
          </a:prstGeom>
        </p:spPr>
      </p:pic>
      <p:grpSp>
        <p:nvGrpSpPr>
          <p:cNvPr id="8" name="Group 156">
            <a:extLst>
              <a:ext uri="{FF2B5EF4-FFF2-40B4-BE49-F238E27FC236}">
                <a16:creationId xmlns:a16="http://schemas.microsoft.com/office/drawing/2014/main" id="{86DF1FAE-248A-4213-9408-DFABB9D36A5E}"/>
              </a:ext>
            </a:extLst>
          </p:cNvPr>
          <p:cNvGrpSpPr/>
          <p:nvPr/>
        </p:nvGrpSpPr>
        <p:grpSpPr>
          <a:xfrm>
            <a:off x="6041921" y="79067"/>
            <a:ext cx="6150079" cy="6696076"/>
            <a:chOff x="243132" y="0"/>
            <a:chExt cx="7180543" cy="6837208"/>
          </a:xfrm>
        </p:grpSpPr>
        <p:pic>
          <p:nvPicPr>
            <p:cNvPr id="9" name="Picture 24">
              <a:extLst>
                <a:ext uri="{FF2B5EF4-FFF2-40B4-BE49-F238E27FC236}">
                  <a16:creationId xmlns:a16="http://schemas.microsoft.com/office/drawing/2014/main" id="{5E571B3C-7A1A-4901-B145-0412F4B276D6}"/>
                </a:ext>
              </a:extLst>
            </p:cNvPr>
            <p:cNvPicPr/>
            <p:nvPr/>
          </p:nvPicPr>
          <p:blipFill rotWithShape="1">
            <a:blip r:embed="rId3"/>
            <a:srcRect l="1622" r="3398" b="9561"/>
            <a:stretch/>
          </p:blipFill>
          <p:spPr>
            <a:xfrm>
              <a:off x="243132" y="0"/>
              <a:ext cx="7180543" cy="6837208"/>
            </a:xfrm>
            <a:prstGeom prst="rect">
              <a:avLst/>
            </a:prstGeom>
          </p:spPr>
        </p:pic>
        <p:sp>
          <p:nvSpPr>
            <p:cNvPr id="10" name="Rectangle 25">
              <a:extLst>
                <a:ext uri="{FF2B5EF4-FFF2-40B4-BE49-F238E27FC236}">
                  <a16:creationId xmlns:a16="http://schemas.microsoft.com/office/drawing/2014/main" id="{3DB04621-3931-461C-A0FD-60E0CC18C65E}"/>
                </a:ext>
              </a:extLst>
            </p:cNvPr>
            <p:cNvSpPr/>
            <p:nvPr/>
          </p:nvSpPr>
          <p:spPr>
            <a:xfrm>
              <a:off x="810514" y="5934797"/>
              <a:ext cx="3959406" cy="26327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50" dirty="0" smtClean="0">
                  <a:solidFill>
                    <a:srgbClr val="3C3D5B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ВРЕМЯ НАЧАЛАПРИЕМА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26">
              <a:extLst>
                <a:ext uri="{FF2B5EF4-FFF2-40B4-BE49-F238E27FC236}">
                  <a16:creationId xmlns:a16="http://schemas.microsoft.com/office/drawing/2014/main" id="{67083AA2-1671-4277-BA58-632BF117B1EF}"/>
                </a:ext>
              </a:extLst>
            </p:cNvPr>
            <p:cNvSpPr/>
            <p:nvPr/>
          </p:nvSpPr>
          <p:spPr>
            <a:xfrm>
              <a:off x="810514" y="5775941"/>
              <a:ext cx="2925053" cy="66302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50" dirty="0">
                  <a:solidFill>
                    <a:srgbClr val="3C3D5B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ЗАЯВЛЕНИЙ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27">
              <a:extLst>
                <a:ext uri="{FF2B5EF4-FFF2-40B4-BE49-F238E27FC236}">
                  <a16:creationId xmlns:a16="http://schemas.microsoft.com/office/drawing/2014/main" id="{5BBA2833-628A-4DAC-81B5-0FC659EB1038}"/>
                </a:ext>
              </a:extLst>
            </p:cNvPr>
            <p:cNvSpPr/>
            <p:nvPr/>
          </p:nvSpPr>
          <p:spPr>
            <a:xfrm>
              <a:off x="2355988" y="6210048"/>
              <a:ext cx="1020776" cy="21758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50" dirty="0">
                  <a:solidFill>
                    <a:srgbClr val="3C3D5B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-</a:t>
              </a:r>
              <a:r>
                <a:rPr lang="ru-RU" sz="1650" spc="180" dirty="0">
                  <a:solidFill>
                    <a:srgbClr val="3C3D5B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650" dirty="0">
                  <a:solidFill>
                    <a:srgbClr val="3C3D5B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08:00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57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CAF9C1-D885-41F7-9B69-6881CE969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882" y="170338"/>
            <a:ext cx="9603275" cy="1049235"/>
          </a:xfrm>
        </p:spPr>
        <p:txBody>
          <a:bodyPr>
            <a:normAutofit/>
          </a:bodyPr>
          <a:lstStyle/>
          <a:p>
            <a:r>
              <a:rPr lang="ru-RU" sz="4800" b="1" dirty="0"/>
              <a:t>Льготная категория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2652B9-58D2-445D-9821-3F0C8110D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45" y="1219573"/>
            <a:ext cx="11312013" cy="5004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Внеочередное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военнослужащих и граждан, пребывавших в добровольческих формированиях, погибших в СВО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их семей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сотрудников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Росгвардии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погибших в СВО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их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61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158</TotalTime>
  <Words>440</Words>
  <Application>Microsoft Office PowerPoint</Application>
  <PresentationFormat>Широкоэкранный</PresentationFormat>
  <Paragraphs>45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 MT</vt:lpstr>
      <vt:lpstr>Symbol</vt:lpstr>
      <vt:lpstr>Times New Roman</vt:lpstr>
      <vt:lpstr>Галерея</vt:lpstr>
      <vt:lpstr>Порядок приема в первый класс</vt:lpstr>
      <vt:lpstr>SH-23.RU</vt:lpstr>
      <vt:lpstr>Нормативная база</vt:lpstr>
      <vt:lpstr>Общая информация</vt:lpstr>
      <vt:lpstr>Шаг 1. Выберите школу, в которую может поступить ваш ребенок</vt:lpstr>
      <vt:lpstr>Шаг 1. Выберите школу, в которую может поступить ваш ребенок</vt:lpstr>
      <vt:lpstr>Шаг 2. Подготовьте  заявление и необходимые  документы  и  представьте их в  школу </vt:lpstr>
      <vt:lpstr> </vt:lpstr>
      <vt:lpstr>Льготная категория</vt:lpstr>
      <vt:lpstr>Льготная категория</vt:lpstr>
      <vt:lpstr>Льготная категория</vt:lpstr>
      <vt:lpstr>ВАЖНО !!!!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приема в первый класс</dc:title>
  <dc:creator>Жаннетта Zhanetta</dc:creator>
  <cp:lastModifiedBy>admin</cp:lastModifiedBy>
  <cp:revision>7</cp:revision>
  <dcterms:created xsi:type="dcterms:W3CDTF">2022-03-25T16:37:19Z</dcterms:created>
  <dcterms:modified xsi:type="dcterms:W3CDTF">2024-03-26T07:22:04Z</dcterms:modified>
</cp:coreProperties>
</file>